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1"/>
  </p:notesMasterIdLst>
  <p:sldIdLst>
    <p:sldId id="264" r:id="rId4"/>
    <p:sldId id="266" r:id="rId5"/>
    <p:sldId id="267" r:id="rId6"/>
    <p:sldId id="291" r:id="rId7"/>
    <p:sldId id="290" r:id="rId8"/>
    <p:sldId id="278" r:id="rId9"/>
    <p:sldId id="259" r:id="rId10"/>
    <p:sldId id="280" r:id="rId12"/>
    <p:sldId id="279" r:id="rId13"/>
    <p:sldId id="289" r:id="rId14"/>
  </p:sldIdLst>
  <p:sldSz cx="24386540" cy="13716000"/>
  <p:notesSz cx="13716000" cy="2438654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7F3"/>
    <a:srgbClr val="FA8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397850" y="1828800"/>
            <a:ext cx="19600442" cy="5140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2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397850" y="7120800"/>
            <a:ext cx="19600442" cy="29448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800" spc="2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16927" y="1548000"/>
            <a:ext cx="21947886" cy="10965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397850" y="4968000"/>
            <a:ext cx="19600442" cy="20376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2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2397850" y="7120800"/>
            <a:ext cx="19600442" cy="9432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4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7540" y="-151765"/>
            <a:ext cx="14100175" cy="13867765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5728" y="695604"/>
            <a:ext cx="2526498" cy="295854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034766" y="10483799"/>
            <a:ext cx="2350911" cy="2301545"/>
          </a:xfrm>
          <a:prstGeom prst="rect">
            <a:avLst/>
          </a:prstGeom>
        </p:spPr>
      </p:pic>
      <p:sp>
        <p:nvSpPr>
          <p:cNvPr id="6" name="Object 5"/>
          <p:cNvSpPr/>
          <p:nvPr userDrawn="1"/>
        </p:nvSpPr>
        <p:spPr>
          <a:xfrm>
            <a:off x="16196310" y="784860"/>
            <a:ext cx="6410325" cy="832485"/>
          </a:xfrm>
          <a:prstGeom prst="roundRect">
            <a:avLst/>
          </a:prstGeom>
          <a:noFill/>
          <a:ln w="76200" cmpd="sng">
            <a:solidFill>
              <a:srgbClr val="83A7F3"/>
            </a:solidFill>
            <a:prstDash val="solid"/>
          </a:ln>
        </p:spPr>
        <p:txBody>
          <a:bodyPr wrap="square" lIns="0" tIns="0" rIns="0" bIns="0" rtlCol="0" anchor="ctr"/>
          <a:p>
            <a:pPr algn="ctr">
              <a:lnSpc>
                <a:spcPts val="6600"/>
              </a:lnSpc>
            </a:pPr>
            <a:r>
              <a:rPr lang="en-US" sz="4400" kern="0" spc="0" dirty="0">
                <a:solidFill>
                  <a:srgbClr val="83A7F3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jiangchengheiti-500W" pitchFamily="34" charset="-120"/>
              </a:rPr>
              <a:t>用爱发电的三维建模教程</a:t>
            </a:r>
            <a:endParaRPr lang="en-US" dirty="0">
              <a:latin typeface="江城黑体 500W" panose="020B0600000000000000" charset="-122"/>
              <a:ea typeface="江城黑体 500W" panose="020B0600000000000000" charset="-122"/>
            </a:endParaRPr>
          </a:p>
        </p:txBody>
      </p:sp>
      <p:sp>
        <p:nvSpPr>
          <p:cNvPr id="7" name="Object 6"/>
          <p:cNvSpPr/>
          <p:nvPr userDrawn="1"/>
        </p:nvSpPr>
        <p:spPr>
          <a:xfrm>
            <a:off x="1268730" y="2948305"/>
            <a:ext cx="10673080" cy="294767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210000"/>
              </a:lnSpc>
            </a:pPr>
            <a:r>
              <a:rPr lang="en-US" sz="8200" kern="0" spc="0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江城黑体 700W" panose="020B0A00000000000000" charset="-122"/>
              </a:rPr>
              <a:t>Blender科研绘图</a:t>
            </a:r>
            <a:endParaRPr lang="en-US" sz="8200" kern="0" spc="0" dirty="0">
              <a:solidFill>
                <a:srgbClr val="FFFFFF">
                  <a:alpha val="100000"/>
                </a:srgbClr>
              </a:solidFill>
              <a:latin typeface="江城黑体 700W" panose="020B0A00000000000000" charset="-122"/>
              <a:ea typeface="江城黑体 700W" panose="020B0A00000000000000" charset="-122"/>
              <a:cs typeface="江城黑体 700W" panose="020B0A00000000000000" charset="-122"/>
            </a:endParaRPr>
          </a:p>
          <a:p>
            <a:pPr algn="ctr">
              <a:lnSpc>
                <a:spcPct val="300000"/>
              </a:lnSpc>
            </a:pPr>
            <a:endParaRPr lang="en-US" dirty="0">
              <a:latin typeface="江城黑体 700W" panose="020B0A00000000000000" charset="-122"/>
              <a:ea typeface="江城黑体 700W" panose="020B0A00000000000000" charset="-122"/>
              <a:cs typeface="江城黑体 700W" panose="020B0A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303905" y="5895975"/>
            <a:ext cx="6825615" cy="2172335"/>
          </a:xfrm>
          <a:solidFill>
            <a:srgbClr val="FA861A"/>
          </a:solidFill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kumimoji="0" lang="en-US" sz="9600" b="0" i="0" u="none" strike="noStrike" kern="0" cap="none" spc="0" normalizeH="0" baseline="0" noProof="1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此处编辑标题 	</a:t>
            </a:r>
            <a:endParaRPr>
              <a:sym typeface="+mn-ea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467485" y="8067675"/>
            <a:ext cx="9061450" cy="185991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kumimoji="0" lang="en-US" sz="8200" b="0" i="0" u="none" strike="noStrike" kern="0" cap="none" spc="0" normalizeH="0" baseline="0" noProof="1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  <a:sym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案例</a:t>
            </a:r>
            <a:r>
              <a:rPr altLang="zh-CN" dirty="0"/>
              <a:t>00</a:t>
            </a:r>
            <a:endParaRPr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83A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/>
          <p:cNvSpPr/>
          <p:nvPr userDrawn="1"/>
        </p:nvSpPr>
        <p:spPr>
          <a:xfrm>
            <a:off x="0" y="726440"/>
            <a:ext cx="8674100" cy="1258570"/>
          </a:xfrm>
          <a:prstGeom prst="rect">
            <a:avLst/>
          </a:prstGeom>
          <a:solidFill>
            <a:srgbClr val="FA861A"/>
          </a:solidFill>
        </p:spPr>
        <p:txBody>
          <a:bodyPr wrap="square" lIns="0" tIns="0" rIns="0" bIns="0" rtlCol="0" anchor="ctr"/>
          <a:p>
            <a:pPr algn="ctr">
              <a:lnSpc>
                <a:spcPts val="12300"/>
              </a:lnSpc>
            </a:pPr>
            <a:r>
              <a:rPr lang="zh-CN" altLang="en-US" sz="8200" kern="0" spc="0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</a:rPr>
              <a:t>目</a:t>
            </a:r>
            <a:r>
              <a:rPr lang="en-US" altLang="zh-CN" sz="8200" kern="0" spc="0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</a:rPr>
              <a:t>    </a:t>
            </a:r>
            <a:r>
              <a:rPr lang="zh-CN" altLang="en-US" sz="8200" kern="0" spc="0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</a:rPr>
              <a:t>录</a:t>
            </a:r>
            <a:endParaRPr lang="zh-CN" altLang="en-US" sz="8200" kern="0" spc="0" dirty="0">
              <a:solidFill>
                <a:srgbClr val="FFFFFF">
                  <a:alpha val="100000"/>
                </a:srgbClr>
              </a:solidFill>
              <a:latin typeface="江城黑体 700W" panose="020B0A00000000000000" charset="-122"/>
              <a:ea typeface="江城黑体 700W" panose="020B0A00000000000000" charset="-122"/>
              <a:cs typeface="jiangchengheiti-700W" pitchFamily="34" charset="-12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1424305" y="3281045"/>
            <a:ext cx="13836015" cy="9518650"/>
          </a:xfrm>
        </p:spPr>
        <p:txBody>
          <a:bodyPr vert="horz" lIns="90000" tIns="46800" rIns="90000" bIns="46800" rtlCol="0">
            <a:noAutofit/>
          </a:bodyPr>
          <a:lstStyle/>
          <a:p>
            <a:pPr lvl="2" algn="l">
              <a:buClrTx/>
              <a:buSzTx/>
            </a:pPr>
            <a:r>
              <a:rPr>
                <a:sym typeface="+mn-ea"/>
              </a:rPr>
              <a:t>章节</a:t>
            </a:r>
            <a:r>
              <a:rPr lang="en-US" altLang="zh-CN">
                <a:sym typeface="+mn-ea"/>
              </a:rPr>
              <a:t>1</a:t>
            </a:r>
            <a:endParaRPr dirty="0">
              <a:sym typeface="+mn-ea"/>
            </a:endParaRPr>
          </a:p>
          <a:p>
            <a:pPr lvl="2" algn="l">
              <a:buClrTx/>
              <a:buSzTx/>
            </a:pPr>
            <a:r>
              <a:rPr>
                <a:sym typeface="+mn-ea"/>
              </a:rPr>
              <a:t>章节</a:t>
            </a:r>
            <a:r>
              <a:rPr lang="en-US" altLang="zh-CN">
                <a:sym typeface="+mn-ea"/>
              </a:rPr>
              <a:t>2</a:t>
            </a:r>
            <a:endParaRPr>
              <a:sym typeface="+mn-ea"/>
            </a:endParaRPr>
          </a:p>
          <a:p>
            <a:pPr lvl="2" algn="l">
              <a:buClrTx/>
              <a:buSzTx/>
            </a:pPr>
            <a:r>
              <a:rPr>
                <a:sym typeface="+mn-ea"/>
              </a:rPr>
              <a:t>章节</a:t>
            </a:r>
            <a:r>
              <a:rPr lang="en-US" altLang="zh-CN">
                <a:sym typeface="+mn-ea"/>
              </a:rPr>
              <a:t>3</a:t>
            </a:r>
            <a:endParaRPr>
              <a:sym typeface="+mn-ea"/>
            </a:endParaRPr>
          </a:p>
          <a:p>
            <a:pPr lvl="2" algn="l">
              <a:buClrTx/>
              <a:buSzTx/>
            </a:pPr>
            <a:r>
              <a:rPr>
                <a:sym typeface="+mn-ea"/>
              </a:rPr>
              <a:t>章节</a:t>
            </a:r>
            <a:r>
              <a:rPr lang="en-US" altLang="zh-CN">
                <a:sym typeface="+mn-ea"/>
              </a:rPr>
              <a:t>4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 descr="Group 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015" y="697865"/>
            <a:ext cx="22865080" cy="124606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83A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16660" y="2980690"/>
            <a:ext cx="13836015" cy="9518650"/>
          </a:xfrm>
        </p:spPr>
        <p:txBody>
          <a:bodyPr vert="horz" lIns="90000" tIns="46800" rIns="90000" bIns="46800" rtlCol="0">
            <a:noAutofit/>
          </a:bodyPr>
          <a:lstStyle/>
          <a:p>
            <a:pPr lvl="2" algn="l">
              <a:buClrTx/>
              <a:buSzTx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2" algn="l">
              <a:buClrTx/>
              <a:buSzTx/>
            </a:pPr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 algn="l">
              <a:buClrTx/>
              <a:buSzTx/>
            </a:pPr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2" algn="l">
              <a:buClrTx/>
              <a:buSzTx/>
            </a:pPr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2" algn="l">
              <a:buClrTx/>
              <a:buSzTx/>
            </a:pPr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-184785" y="697865"/>
            <a:ext cx="8902065" cy="1288415"/>
          </a:xfrm>
          <a:solidFill>
            <a:srgbClr val="FA861A"/>
          </a:solidFill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kumimoji="0" lang="en-US" sz="8200" b="0" i="0" u="none" strike="noStrike" kern="0" cap="none" spc="0" normalizeH="0" baseline="0" noProof="1" dirty="0">
                <a:solidFill>
                  <a:srgbClr val="FFFFFF">
                    <a:alpha val="100000"/>
                  </a:srgbClr>
                </a:solidFill>
                <a:latin typeface="江城黑体 700W" panose="020B0A00000000000000" charset="-122"/>
                <a:ea typeface="江城黑体 700W" panose="020B0A00000000000000" charset="-122"/>
                <a:cs typeface="jiangchengheiti-700W" pitchFamily="34" charset="-120"/>
              </a:defRPr>
            </a:lvl1pPr>
          </a:lstStyle>
          <a:p>
            <a:pPr lvl="0"/>
            <a:r>
              <a:rPr lang="zh-CN" altLang="en-US">
                <a:sym typeface="+mn-ea"/>
              </a:rPr>
              <a:t>章节</a:t>
            </a:r>
            <a:r>
              <a:rPr altLang="zh-CN">
                <a:sym typeface="+mn-ea"/>
              </a:rPr>
              <a:t>1</a:t>
            </a:r>
            <a:endParaRPr altLang="zh-CN">
              <a:sym typeface="+mn-ea"/>
            </a:endParaRPr>
          </a:p>
        </p:txBody>
      </p:sp>
      <p:pic>
        <p:nvPicPr>
          <p:cNvPr id="2" name="图片 1" descr="Group 4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9015" y="697865"/>
            <a:ext cx="22865080" cy="124606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bg>
      <p:bgPr>
        <a:solidFill>
          <a:srgbClr val="83A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 userDrawn="1"/>
        </p:nvSpPr>
        <p:spPr>
          <a:xfrm>
            <a:off x="1133594" y="622300"/>
            <a:ext cx="21706561" cy="12369800"/>
          </a:xfrm>
          <a:prstGeom prst="roundRect">
            <a:avLst>
              <a:gd name="adj" fmla="val 6247"/>
            </a:avLst>
          </a:prstGeom>
          <a:noFill/>
          <a:ln w="38100">
            <a:solidFill>
              <a:srgbClr val="B4CFF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3600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34228" y="621030"/>
            <a:ext cx="21912322" cy="12051030"/>
          </a:xfrm>
        </p:spPr>
        <p:txBody>
          <a:bodyPr>
            <a:noAutofit/>
          </a:bodyPr>
          <a:lstStyle>
            <a:lvl1pPr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江城圆体 500W" panose="020B0600000000000000" charset="-122"/>
                <a:ea typeface="江城圆体 500W" panose="020B0600000000000000" charset="-122"/>
                <a:cs typeface="+mn-cs"/>
              </a:defRPr>
            </a:lvl1pPr>
            <a:lvl2pPr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江城圆体 500W" panose="020B0600000000000000" charset="-122"/>
                <a:ea typeface="江城圆体 500W" panose="020B0600000000000000" charset="-122"/>
                <a:cs typeface="+mn-cs"/>
              </a:defRPr>
            </a:lvl2pPr>
            <a:lvl3pPr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江城圆体 500W" panose="020B0600000000000000" charset="-122"/>
                <a:ea typeface="江城圆体 500W" panose="020B0600000000000000" charset="-122"/>
                <a:cs typeface="+mn-cs"/>
              </a:defRPr>
            </a:lvl3pPr>
            <a:lvl4pPr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江城圆体 500W" panose="020B0600000000000000" charset="-122"/>
                <a:ea typeface="江城圆体 500W" panose="020B0600000000000000" charset="-122"/>
                <a:cs typeface="+mn-cs"/>
              </a:defRPr>
            </a:lvl4pPr>
            <a:lvl5pPr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江城圆体 500W" panose="020B0600000000000000" charset="-122"/>
                <a:ea typeface="江城圆体 500W" panose="020B0600000000000000" charset="-122"/>
                <a:cs typeface="+mn-cs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133" y="12700000"/>
            <a:ext cx="5401239" cy="63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3634" y="12700000"/>
            <a:ext cx="7919275" cy="63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7222994" y="12700000"/>
            <a:ext cx="5401239" cy="631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927" y="1216800"/>
            <a:ext cx="21940685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16927" y="2980800"/>
            <a:ext cx="21940685" cy="951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982015" y="7696800"/>
            <a:ext cx="15539218" cy="15336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8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982015" y="9230400"/>
            <a:ext cx="15539218" cy="173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927" y="1216800"/>
            <a:ext cx="21940685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216927" y="3002400"/>
            <a:ext cx="10354678" cy="94968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2824536" y="3002400"/>
            <a:ext cx="10354678" cy="94968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927" y="1216800"/>
            <a:ext cx="21940685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216927" y="2858400"/>
            <a:ext cx="10685913" cy="7632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216927" y="3708000"/>
            <a:ext cx="10685913" cy="87912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12472799" y="2843458"/>
            <a:ext cx="10685913" cy="7632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12472799" y="3708000"/>
            <a:ext cx="10685913" cy="87912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927" y="1216800"/>
            <a:ext cx="21940685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216927" y="3110400"/>
            <a:ext cx="10467244" cy="9216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702123" y="3110400"/>
            <a:ext cx="10455489" cy="9216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20471732" y="1828800"/>
            <a:ext cx="2088217" cy="100584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56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828990" y="1828800"/>
            <a:ext cx="18340310" cy="10058400"/>
          </a:xfrm>
        </p:spPr>
        <p:txBody>
          <a:bodyPr vert="eaVert" lIns="46800" tIns="46800" rIns="46800" bIns="46800"/>
          <a:lstStyle>
            <a:lvl1pPr marL="457200" indent="-457200">
              <a:spcAft>
                <a:spcPts val="1000"/>
              </a:spcAft>
              <a:defRPr spc="300"/>
            </a:lvl1pPr>
            <a:lvl2pPr marL="1371600" indent="-457200">
              <a:defRPr spc="300"/>
            </a:lvl2pPr>
            <a:lvl3pPr marL="2286000" indent="-457200">
              <a:defRPr spc="300"/>
            </a:lvl3pPr>
            <a:lvl4pPr marL="3200400" indent="-457200">
              <a:defRPr spc="300"/>
            </a:lvl4pPr>
            <a:lvl5pPr marL="4114800" indent="-4572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216927" y="1216800"/>
            <a:ext cx="21940685" cy="1411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216927" y="2980800"/>
            <a:ext cx="21940685" cy="951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1224128" y="12628800"/>
            <a:ext cx="5400562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8232857" y="12628800"/>
            <a:ext cx="7920825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7757050" y="12628800"/>
            <a:ext cx="5400562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72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●"/>
        <a:defRPr sz="3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13716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tabLst>
          <a:tab pos="3219450" algn="l"/>
          <a:tab pos="3219450" algn="l"/>
          <a:tab pos="3219450" algn="l"/>
          <a:tab pos="3219450" algn="l"/>
        </a:tabLst>
        <a:defRPr sz="3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22860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604020202020204" pitchFamily="34" charset="0"/>
        <a:buChar char="●"/>
        <a:defRPr sz="3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32004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"/>
        <a:defRPr sz="2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41148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Arial" panose="020B0604020202020204" pitchFamily="34" charset="0"/>
        <a:buChar char="•"/>
        <a:defRPr sz="2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A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216927" y="1216800"/>
            <a:ext cx="21940685" cy="1411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1216927" y="2980800"/>
            <a:ext cx="21940685" cy="951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2" algn="l"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 algn="l">
              <a:buClrTx/>
              <a:buSzTx/>
            </a:pPr>
            <a:r>
              <a:rPr lang="zh-CN" altLang="en-US" dirty="0"/>
              <a:t>第二级</a:t>
            </a:r>
            <a:endParaRPr lang="zh-CN" altLang="en-US" dirty="0"/>
          </a:p>
          <a:p>
            <a:pPr lvl="2" algn="l">
              <a:buClrTx/>
              <a:buSzTx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2" algn="l">
              <a:buClrTx/>
              <a:buSzTx/>
            </a:pPr>
            <a:r>
              <a:rPr lang="zh-CN" altLang="en-US" dirty="0"/>
              <a:t>第四级</a:t>
            </a:r>
            <a:endParaRPr lang="zh-CN" altLang="en-US" dirty="0"/>
          </a:p>
          <a:p>
            <a:pPr lvl="2" algn="l">
              <a:buClrTx/>
              <a:buSzTx/>
            </a:pPr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8.png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7.png"/><Relationship Id="rId2" Type="http://schemas.openxmlformats.org/officeDocument/2006/relationships/tags" Target="../tags/tag73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79.xml"/><Relationship Id="rId10" Type="http://schemas.openxmlformats.org/officeDocument/2006/relationships/image" Target="../media/image9.png"/><Relationship Id="rId1" Type="http://schemas.openxmlformats.org/officeDocument/2006/relationships/tags" Target="../tags/tag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0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6.jpe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2120" y="5852795"/>
            <a:ext cx="9472295" cy="1702435"/>
          </a:xfrm>
        </p:spPr>
        <p:txBody>
          <a:bodyPr>
            <a:noAutofit/>
          </a:bodyPr>
          <a:p>
            <a:pPr algn="ctr"/>
            <a:r>
              <a:rPr lang="zh-CN" altLang="en-US" sz="11500"/>
              <a:t>太阳能电池板</a:t>
            </a:r>
            <a:endParaRPr lang="zh-CN" altLang="en-US" sz="115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72348" y="7980680"/>
            <a:ext cx="9061450" cy="1859915"/>
          </a:xfrm>
        </p:spPr>
        <p:txBody>
          <a:bodyPr/>
          <a:p>
            <a:pPr algn="ctr"/>
            <a:r>
              <a:rPr lang="zh-CN" altLang="en-US"/>
              <a:t>案例</a:t>
            </a:r>
            <a:r>
              <a:rPr altLang="zh-CN"/>
              <a:t>0</a:t>
            </a:r>
            <a:r>
              <a:rPr altLang="zh-CN"/>
              <a:t>5</a:t>
            </a:r>
            <a:endParaRPr altLang="zh-CN"/>
          </a:p>
        </p:txBody>
      </p:sp>
      <p:pic>
        <p:nvPicPr>
          <p:cNvPr id="6" name="图片 5" descr="Frame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65" y="11315065"/>
            <a:ext cx="3707765" cy="1724660"/>
          </a:xfrm>
          <a:prstGeom prst="rect">
            <a:avLst/>
          </a:prstGeom>
        </p:spPr>
      </p:pic>
      <p:pic>
        <p:nvPicPr>
          <p:cNvPr id="11" name="图片 10" descr="untitled1"/>
          <p:cNvPicPr>
            <a:picLocks noChangeAspect="1"/>
          </p:cNvPicPr>
          <p:nvPr/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5010150" y="1444625"/>
            <a:ext cx="21828125" cy="122789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简书文章</a:t>
            </a:r>
            <a:endParaRPr 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zh-CN" sz="7000" kern="0" spc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</a:rPr>
              <a:t>https://www.jianshu.com/p/36f61d19891b</a:t>
            </a:r>
            <a:endParaRPr lang="zh-CN" sz="7000" kern="0" spc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altLang="zh-CN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PBR</a:t>
            </a:r>
            <a:r>
              <a:rPr lang="zh-CN" altLang="en-US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材质介绍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2675" y="3649980"/>
            <a:ext cx="8602980" cy="6416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8800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电池板建模</a:t>
            </a:r>
            <a:endParaRPr lang="zh-CN" sz="7700" smtClean="0">
              <a:solidFill>
                <a:schemeClr val="bg1"/>
              </a:solidFill>
              <a:latin typeface="江城圆体 500W" panose="020B0600000000000000" charset="-122"/>
              <a:ea typeface="江城圆体 500W" panose="020B0600000000000000" charset="-122"/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8800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</a:rPr>
              <a:t>贴图连线</a:t>
            </a:r>
            <a:endParaRPr lang="en-US" altLang="zh-CN" sz="8800" smtClean="0">
              <a:solidFill>
                <a:schemeClr val="bg1"/>
              </a:solidFill>
              <a:latin typeface="江城圆体 500W" panose="020B0600000000000000" charset="-122"/>
              <a:ea typeface="江城圆体 500W" panose="020B0600000000000000" charset="-122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8800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弯曲效果</a:t>
            </a:r>
            <a:endParaRPr lang="zh-CN" altLang="en-US" sz="8800" smtClean="0">
              <a:solidFill>
                <a:schemeClr val="bg1"/>
              </a:solidFill>
              <a:latin typeface="江城圆体 500W" panose="020B0600000000000000" charset="-122"/>
              <a:ea typeface="江城圆体 500W" panose="020B0600000000000000" charset="-122"/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8800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渲染输出</a:t>
            </a:r>
            <a:endParaRPr lang="zh-CN" altLang="en-US" sz="8800" smtClean="0">
              <a:solidFill>
                <a:schemeClr val="bg1"/>
              </a:solidFill>
              <a:latin typeface="江城圆体 500W" panose="020B0600000000000000" charset="-122"/>
              <a:ea typeface="江城圆体 500W" panose="020B0600000000000000" charset="-122"/>
              <a:sym typeface="+mn-ea"/>
            </a:endParaRPr>
          </a:p>
          <a:p>
            <a:endParaRPr lang="zh-CN" altLang="en-US" sz="8800" smtClean="0">
              <a:solidFill>
                <a:schemeClr val="bg1"/>
              </a:solidFill>
              <a:latin typeface="江城圆体 500W" panose="020B0600000000000000" charset="-122"/>
              <a:ea typeface="江城圆体 500W" panose="020B0600000000000000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2522225" y="2902916"/>
            <a:ext cx="745444" cy="87177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PA-图片 14" descr="几何拼接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55" b="1555"/>
          <a:stretch>
            <a:fillRect/>
          </a:stretch>
        </p:blipFill>
        <p:spPr>
          <a:xfrm>
            <a:off x="10898505" y="2902987"/>
            <a:ext cx="11623810" cy="8717856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 rot="16200000">
            <a:off x="22794695" y="7070109"/>
            <a:ext cx="200409" cy="20040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 rot="16200000">
            <a:off x="22794695" y="6553053"/>
            <a:ext cx="200409" cy="20040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 rot="16200000">
            <a:off x="22794695" y="7587164"/>
            <a:ext cx="200409" cy="200409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PA-图片 21" descr="字体感觉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096" r="5096"/>
          <a:stretch>
            <a:fillRect/>
          </a:stretch>
        </p:blipFill>
        <p:spPr>
          <a:xfrm>
            <a:off x="10898505" y="2902987"/>
            <a:ext cx="11623806" cy="8717856"/>
          </a:xfrm>
          <a:prstGeom prst="rect">
            <a:avLst/>
          </a:prstGeom>
        </p:spPr>
      </p:pic>
      <p:pic>
        <p:nvPicPr>
          <p:cNvPr id="18" name="PA-图片 24" descr="几何图形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833" r="1833"/>
          <a:stretch>
            <a:fillRect/>
          </a:stretch>
        </p:blipFill>
        <p:spPr>
          <a:xfrm>
            <a:off x="10898505" y="2902987"/>
            <a:ext cx="11623805" cy="8717856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实体化修改器</a:t>
            </a:r>
            <a:endParaRPr lang="en-US" alt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en-US" alt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倒角修改器</a:t>
            </a:r>
            <a:endParaRPr lang="en-US" alt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endParaRPr lang="en-US" alt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电池板建模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2390" y="3235325"/>
            <a:ext cx="13438505" cy="7218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简易形变修改器</a:t>
            </a:r>
            <a:endParaRPr 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空物体控制弯曲</a:t>
            </a:r>
            <a:endParaRPr 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弯曲效果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3425" y="2533015"/>
            <a:ext cx="8559165" cy="9767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新建两个材质</a:t>
            </a:r>
            <a:endParaRPr lang="zh-CN" altLang="en-US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zh-CN" altLang="en-US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下载贴图</a:t>
            </a:r>
            <a:endParaRPr lang="en-US" alt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en-US" altLang="zh-CN" sz="80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Node Wrangler</a:t>
            </a:r>
            <a:endParaRPr lang="en-US" altLang="zh-CN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pPr marL="0" indent="0">
              <a:buNone/>
            </a:pPr>
            <a:endParaRPr lang="zh-CN" altLang="en-US" sz="80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altLang="zh-CN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PBR</a:t>
            </a:r>
            <a:r>
              <a:rPr lang="zh-CN" altLang="en-US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贴图连线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8690" y="5056505"/>
            <a:ext cx="12023090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mtClean="0">
                <a:solidFill>
                  <a:schemeClr val="bg1"/>
                </a:solidFill>
                <a:latin typeface="江城圆体 500W" panose="020B0600000000000000" charset="-122"/>
                <a:ea typeface="江城圆体 500W" panose="020B0600000000000000" charset="-122"/>
                <a:sym typeface="+mn-ea"/>
              </a:rPr>
              <a:t>渲染输出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42515" y="9429115"/>
            <a:ext cx="1563687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smtClean="0">
                <a:solidFill>
                  <a:schemeClr val="bg1"/>
                </a:solidFill>
                <a:latin typeface="江城黑体 300W" panose="020B0400000000000000" charset="-122"/>
                <a:ea typeface="江城黑体 300W" panose="020B0400000000000000" charset="-122"/>
                <a:cs typeface="江城黑体 300W" panose="020B0400000000000000" charset="-122"/>
                <a:sym typeface="+mn-ea"/>
              </a:rPr>
              <a:t>内置</a:t>
            </a:r>
            <a:r>
              <a:rPr lang="en-US" altLang="zh-CN" sz="3200" smtClean="0">
                <a:solidFill>
                  <a:schemeClr val="bg1"/>
                </a:solidFill>
                <a:latin typeface="江城黑体 300W" panose="020B0400000000000000" charset="-122"/>
                <a:ea typeface="江城黑体 300W" panose="020B0400000000000000" charset="-122"/>
                <a:cs typeface="江城黑体 300W" panose="020B0400000000000000" charset="-122"/>
                <a:sym typeface="+mn-ea"/>
              </a:rPr>
              <a:t>Hdr</a:t>
            </a:r>
            <a:r>
              <a:rPr lang="zh-CN" altLang="en-US" sz="3200" smtClean="0">
                <a:solidFill>
                  <a:schemeClr val="bg1"/>
                </a:solidFill>
                <a:latin typeface="江城黑体 300W" panose="020B0400000000000000" charset="-122"/>
                <a:ea typeface="江城黑体 300W" panose="020B0400000000000000" charset="-122"/>
                <a:cs typeface="江城黑体 300W" panose="020B0400000000000000" charset="-122"/>
                <a:sym typeface="+mn-ea"/>
              </a:rPr>
              <a:t>路径</a:t>
            </a:r>
            <a:endParaRPr lang="zh-CN" altLang="en-US" sz="3200" smtClean="0">
              <a:solidFill>
                <a:schemeClr val="bg1"/>
              </a:solidFill>
              <a:latin typeface="江城黑体 300W" panose="020B0400000000000000" charset="-122"/>
              <a:ea typeface="江城黑体 300W" panose="020B0400000000000000" charset="-122"/>
              <a:cs typeface="江城黑体 300W" panose="020B0400000000000000" charset="-122"/>
            </a:endParaRPr>
          </a:p>
          <a:p>
            <a:endParaRPr lang="en-US" altLang="zh-CN" sz="3200" smtClean="0">
              <a:solidFill>
                <a:schemeClr val="bg1"/>
              </a:solidFill>
              <a:latin typeface="江城黑体 300W" panose="020B0400000000000000" charset="-122"/>
              <a:ea typeface="江城黑体 300W" panose="020B0400000000000000" charset="-122"/>
              <a:cs typeface="江城黑体 300W" panose="020B0400000000000000" charset="-122"/>
            </a:endParaRPr>
          </a:p>
          <a:p>
            <a:pPr lvl="1"/>
            <a:r>
              <a:rPr lang="en-US" altLang="zh-CN" sz="3200">
                <a:solidFill>
                  <a:schemeClr val="bg1"/>
                </a:solidFill>
                <a:latin typeface="江城黑体 300W" panose="020B0400000000000000" charset="-122"/>
                <a:ea typeface="江城黑体 300W" panose="020B0400000000000000" charset="-122"/>
                <a:cs typeface="江城黑体 300W" panose="020B0400000000000000" charset="-122"/>
                <a:sym typeface="+mn-ea"/>
              </a:rPr>
              <a:t>C:\Program Files\Blender Foundation\Blender 2.92\2.92\datafiles\studiolights\world</a:t>
            </a:r>
            <a:endParaRPr lang="en-US" altLang="zh-CN" sz="3200">
              <a:solidFill>
                <a:schemeClr val="bg1"/>
              </a:solidFill>
              <a:latin typeface="江城黑体 300W" panose="020B0400000000000000" charset="-122"/>
              <a:ea typeface="江城黑体 300W" panose="020B0400000000000000" charset="-122"/>
              <a:cs typeface="江城黑体 300W" panose="020B0400000000000000" charset="-122"/>
            </a:endParaRPr>
          </a:p>
          <a:p>
            <a:endParaRPr lang="en-US" altLang="zh-CN" sz="3200">
              <a:solidFill>
                <a:schemeClr val="bg1"/>
              </a:solidFill>
              <a:latin typeface="江城黑体 300W" panose="020B0400000000000000" charset="-122"/>
              <a:ea typeface="江城黑体 300W" panose="020B0400000000000000" charset="-122"/>
              <a:cs typeface="江城黑体 300W" panose="020B04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8700" y="2589530"/>
            <a:ext cx="3459480" cy="926592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r>
              <a:rPr lang="en-US" altLang="zh-CN" sz="96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HDR</a:t>
            </a:r>
            <a:endParaRPr lang="en-US" altLang="zh-CN" sz="96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zh-CN" altLang="en-US" sz="96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降噪</a:t>
            </a:r>
            <a:endParaRPr lang="zh-CN" altLang="en-US" sz="96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  <a:p>
            <a:r>
              <a:rPr lang="zh-CN" altLang="en-US" sz="9600" kern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  <a:sym typeface="+mn-ea"/>
              </a:rPr>
              <a:t>透明</a:t>
            </a:r>
            <a:endParaRPr lang="zh-CN" altLang="en-US" sz="9600" kern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24387048" cy="13716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-544830" y="1680210"/>
            <a:ext cx="25477470" cy="17183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ts val="13600"/>
              </a:lnSpc>
            </a:pPr>
            <a:r>
              <a:rPr lang="en-US" sz="9000" kern="0" spc="0" dirty="0">
                <a:solidFill>
                  <a:srgbClr val="A1C6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jiangchengheiti-700W" pitchFamily="34" charset="-120"/>
              </a:rPr>
              <a:t>最后</a:t>
            </a:r>
            <a:endParaRPr lang="en-US" dirty="0">
              <a:latin typeface="江城黑体 500W" panose="020B0600000000000000" charset="-122"/>
              <a:ea typeface="江城黑体 500W" panose="020B0600000000000000" charset="-122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816835" y="4698848"/>
            <a:ext cx="12676388" cy="69471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143000" indent="-1143000" algn="l">
              <a:lnSpc>
                <a:spcPts val="11900"/>
              </a:lnSpc>
              <a:buFont typeface="Arial" panose="020B0604020202020204" pitchFamily="34" charset="0"/>
              <a:buChar char="•"/>
            </a:pPr>
            <a:r>
              <a:rPr lang="en-US" sz="8000" kern="0" spc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</a:rPr>
              <a:t>关注我们</a:t>
            </a:r>
            <a:endParaRPr lang="en-US" sz="8000" kern="0" spc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</a:endParaRPr>
          </a:p>
          <a:p>
            <a:pPr marL="1143000" indent="-1143000" algn="l">
              <a:lnSpc>
                <a:spcPts val="11900"/>
              </a:lnSpc>
              <a:buFont typeface="Arial" panose="020B0604020202020204" pitchFamily="34" charset="0"/>
              <a:buChar char="•"/>
            </a:pPr>
            <a:r>
              <a:rPr lang="en-US" sz="8000" kern="0" spc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</a:rPr>
              <a:t>加入答疑群</a:t>
            </a:r>
            <a:endParaRPr lang="en-US" sz="8000" kern="0" spc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</a:endParaRPr>
          </a:p>
          <a:p>
            <a:pPr marL="1143000" indent="-1143000" algn="l">
              <a:lnSpc>
                <a:spcPts val="11900"/>
              </a:lnSpc>
              <a:buFont typeface="Arial" panose="020B0604020202020204" pitchFamily="34" charset="0"/>
              <a:buChar char="•"/>
            </a:pPr>
            <a:r>
              <a:rPr lang="en-US" sz="8000" kern="0" spc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</a:rPr>
              <a:t>查看文字教程</a:t>
            </a:r>
            <a:endParaRPr lang="en-US" sz="8000" kern="0" spc="0" dirty="0">
              <a:solidFill>
                <a:srgbClr val="FFFFFF">
                  <a:alpha val="100000"/>
                </a:srgbClr>
              </a:solidFill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</a:endParaRPr>
          </a:p>
          <a:p>
            <a:pPr marL="1143000" indent="-1143000" algn="l">
              <a:lnSpc>
                <a:spcPts val="11900"/>
              </a:lnSpc>
              <a:buFont typeface="Arial" panose="020B0604020202020204" pitchFamily="34" charset="0"/>
              <a:buChar char="•"/>
            </a:pPr>
            <a:r>
              <a:rPr lang="en-US" sz="8000" kern="0" spc="0" dirty="0">
                <a:solidFill>
                  <a:srgbClr val="FFFFFF">
                    <a:alpha val="100000"/>
                  </a:srgbClr>
                </a:solidFill>
                <a:latin typeface="江城黑体 500W" panose="020B0600000000000000" charset="-122"/>
                <a:ea typeface="江城黑体 500W" panose="020B0600000000000000" charset="-122"/>
                <a:cs typeface="江城黑体 500W" panose="020B0600000000000000" charset="-122"/>
              </a:rPr>
              <a:t>练习&amp;提交作业</a:t>
            </a:r>
            <a:endParaRPr lang="en-US" dirty="0">
              <a:latin typeface="江城黑体 500W" panose="020B0600000000000000" charset="-122"/>
              <a:ea typeface="江城黑体 500W" panose="020B0600000000000000" charset="-122"/>
              <a:cs typeface="江城黑体 500W" panose="020B06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365" y="4702175"/>
            <a:ext cx="5143500" cy="6507480"/>
          </a:xfrm>
          <a:prstGeom prst="rect">
            <a:avLst/>
          </a:prstGeom>
        </p:spPr>
      </p:pic>
      <p:pic>
        <p:nvPicPr>
          <p:cNvPr id="8" name="图片 7" descr="Blender科研绘图公众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45" y="4702175"/>
            <a:ext cx="6505575" cy="6749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9725" y="3745230"/>
            <a:ext cx="5143500" cy="65074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15" y="651510"/>
            <a:ext cx="8054340" cy="11437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410" y="974090"/>
            <a:ext cx="6788785" cy="11767820"/>
          </a:xfrm>
          <a:prstGeom prst="rect">
            <a:avLst/>
          </a:prstGeom>
        </p:spPr>
      </p:pic>
      <p:pic>
        <p:nvPicPr>
          <p:cNvPr id="8" name="图片 7" descr="Blender科研绘图公众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290" y="3072765"/>
            <a:ext cx="6505575" cy="67494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73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4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mixed20199732_1*ζ_h_i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7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8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2_1*ζ_h_d*1_3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79.xml><?xml version="1.0" encoding="utf-8"?>
<p:tagLst xmlns:p="http://schemas.openxmlformats.org/presentationml/2006/main">
  <p:tag name="KSO_WM_UNIT_FLASH_PICTURE_TYPE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WPS 演示</Application>
  <PresentationFormat>On-screen Show (16:9)</PresentationFormat>
  <Paragraphs>51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江城黑体 500W</vt:lpstr>
      <vt:lpstr>jiangchengheiti-500W</vt:lpstr>
      <vt:lpstr>MingLiU-ExtB</vt:lpstr>
      <vt:lpstr>江城黑体 700W</vt:lpstr>
      <vt:lpstr>jiangchengheiti-700W</vt:lpstr>
      <vt:lpstr>江城圆体 500W</vt:lpstr>
      <vt:lpstr>江城黑体 300W</vt:lpstr>
      <vt:lpstr>Arial Unicode MS</vt:lpstr>
      <vt:lpstr>等线 Light</vt:lpstr>
      <vt:lpstr>Calibri Light</vt:lpstr>
      <vt:lpstr>等线</vt:lpstr>
      <vt:lpstr>Calibri</vt:lpstr>
      <vt:lpstr>Arial</vt:lpstr>
      <vt:lpstr>自定义设计方案</vt:lpstr>
      <vt:lpstr>Office Theme</vt:lpstr>
      <vt:lpstr>纳米花</vt:lpstr>
      <vt:lpstr>PowerPoint 演示文稿</vt:lpstr>
      <vt:lpstr>花瓣建模 </vt:lpstr>
      <vt:lpstr>电池板建模</vt:lpstr>
      <vt:lpstr>电池板建模</vt:lpstr>
      <vt:lpstr>材质&amp;输出</vt:lpstr>
      <vt:lpstr>PowerPoint 演示文稿</vt:lpstr>
      <vt:lpstr>PowerPoint 演示文稿</vt:lpstr>
      <vt:lpstr>PowerPoint 演示文稿</vt:lpstr>
      <vt:lpstr>电池板建模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leo</cp:lastModifiedBy>
  <cp:revision>16</cp:revision>
  <dcterms:created xsi:type="dcterms:W3CDTF">2021-04-22T09:47:00Z</dcterms:created>
  <dcterms:modified xsi:type="dcterms:W3CDTF">2021-05-07T15:06:11Z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FA1C6374182C48CB99A14B4B672F5DCB</vt:lpwstr>
  </property>
  <property fmtid="{D5CDD505-2E9C-101B-9397-08002B2CF9AE}" pid="3" name="KSOProductBuildVer">
    <vt:lpwstr>2052-11.3.0.9236</vt:lpwstr>
  </property>
</Properties>
</file>